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2" d="100"/>
          <a:sy n="112" d="100"/>
        </p:scale>
        <p:origin x="-1590"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smtClean="0"/>
              <a:t>Kliknij, aby edytować styl</a:t>
            </a:r>
            <a:endParaRPr lang="pl-PL"/>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smtClean="0"/>
              <a:t>Kliknij, aby edytować styl wzorca podtytułu</a:t>
            </a:r>
            <a:endParaRPr lang="pl-PL"/>
          </a:p>
        </p:txBody>
      </p:sp>
      <p:sp>
        <p:nvSpPr>
          <p:cNvPr id="4" name="Symbol zastępczy daty 3"/>
          <p:cNvSpPr>
            <a:spLocks noGrp="1"/>
          </p:cNvSpPr>
          <p:nvPr>
            <p:ph type="dt" sz="half" idx="10"/>
          </p:nvPr>
        </p:nvSpPr>
        <p:spPr/>
        <p:txBody>
          <a:bodyPr/>
          <a:lstStyle/>
          <a:p>
            <a:fld id="{EF07A0ED-2A8A-4DA3-A630-4A2EC36A3311}" type="datetimeFigureOut">
              <a:rPr lang="pl-PL" smtClean="0"/>
              <a:pPr/>
              <a:t>2014-07-30</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77AC2369-692C-404A-81B4-0D3C641BC5ED}" type="slidenum">
              <a:rPr lang="pl-PL" smtClean="0"/>
              <a:pPr/>
              <a:t>‹#›</a:t>
            </a:fld>
            <a:endParaRPr lang="pl-P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tytułu pionowego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EF07A0ED-2A8A-4DA3-A630-4A2EC36A3311}" type="datetimeFigureOut">
              <a:rPr lang="pl-PL" smtClean="0"/>
              <a:pPr/>
              <a:t>2014-07-30</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77AC2369-692C-404A-81B4-0D3C641BC5ED}" type="slidenum">
              <a:rPr lang="pl-PL" smtClean="0"/>
              <a:pPr/>
              <a:t>‹#›</a:t>
            </a:fld>
            <a:endParaRPr lang="pl-P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p:spPr>
        <p:txBody>
          <a:bodyPr vert="eaVert"/>
          <a:lstStyle/>
          <a:p>
            <a:r>
              <a:rPr lang="pl-PL" smtClean="0"/>
              <a:t>Kliknij, aby edytować styl</a:t>
            </a:r>
            <a:endParaRPr lang="pl-PL"/>
          </a:p>
        </p:txBody>
      </p:sp>
      <p:sp>
        <p:nvSpPr>
          <p:cNvPr id="3" name="Symbol zastępczy tytułu pionowego 2"/>
          <p:cNvSpPr>
            <a:spLocks noGrp="1"/>
          </p:cNvSpPr>
          <p:nvPr>
            <p:ph type="body" orient="vert" idx="1"/>
          </p:nvPr>
        </p:nvSpPr>
        <p:spPr>
          <a:xfrm>
            <a:off x="457200" y="274638"/>
            <a:ext cx="6019800" cy="5851525"/>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EF07A0ED-2A8A-4DA3-A630-4A2EC36A3311}" type="datetimeFigureOut">
              <a:rPr lang="pl-PL" smtClean="0"/>
              <a:pPr/>
              <a:t>2014-07-30</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77AC2369-692C-404A-81B4-0D3C641BC5ED}" type="slidenum">
              <a:rPr lang="pl-PL" smtClean="0"/>
              <a:pPr/>
              <a:t>‹#›</a:t>
            </a:fld>
            <a:endParaRPr lang="pl-P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EF07A0ED-2A8A-4DA3-A630-4A2EC36A3311}" type="datetimeFigureOut">
              <a:rPr lang="pl-PL" smtClean="0"/>
              <a:pPr/>
              <a:t>2014-07-30</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77AC2369-692C-404A-81B4-0D3C641BC5ED}" type="slidenum">
              <a:rPr lang="pl-PL" smtClean="0"/>
              <a:pPr/>
              <a:t>‹#›</a:t>
            </a:fld>
            <a:endParaRPr lang="pl-P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smtClean="0"/>
              <a:t>Kliknij, aby edytować styl</a:t>
            </a:r>
            <a:endParaRPr lang="pl-PL"/>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Kliknij, aby edytować style wzorca tekstu</a:t>
            </a:r>
          </a:p>
        </p:txBody>
      </p:sp>
      <p:sp>
        <p:nvSpPr>
          <p:cNvPr id="4" name="Symbol zastępczy daty 3"/>
          <p:cNvSpPr>
            <a:spLocks noGrp="1"/>
          </p:cNvSpPr>
          <p:nvPr>
            <p:ph type="dt" sz="half" idx="10"/>
          </p:nvPr>
        </p:nvSpPr>
        <p:spPr/>
        <p:txBody>
          <a:bodyPr/>
          <a:lstStyle/>
          <a:p>
            <a:fld id="{EF07A0ED-2A8A-4DA3-A630-4A2EC36A3311}" type="datetimeFigureOut">
              <a:rPr lang="pl-PL" smtClean="0"/>
              <a:pPr/>
              <a:t>2014-07-30</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77AC2369-692C-404A-81B4-0D3C641BC5ED}" type="slidenum">
              <a:rPr lang="pl-PL" smtClean="0"/>
              <a:pPr/>
              <a:t>‹#›</a:t>
            </a:fld>
            <a:endParaRPr lang="pl-P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daty 4"/>
          <p:cNvSpPr>
            <a:spLocks noGrp="1"/>
          </p:cNvSpPr>
          <p:nvPr>
            <p:ph type="dt" sz="half" idx="10"/>
          </p:nvPr>
        </p:nvSpPr>
        <p:spPr/>
        <p:txBody>
          <a:bodyPr/>
          <a:lstStyle/>
          <a:p>
            <a:fld id="{EF07A0ED-2A8A-4DA3-A630-4A2EC36A3311}" type="datetimeFigureOut">
              <a:rPr lang="pl-PL" smtClean="0"/>
              <a:pPr/>
              <a:t>2014-07-30</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77AC2369-692C-404A-81B4-0D3C641BC5ED}" type="slidenum">
              <a:rPr lang="pl-PL" smtClean="0"/>
              <a:pPr/>
              <a:t>‹#›</a:t>
            </a:fld>
            <a:endParaRPr lang="pl-P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7" name="Symbol zastępczy daty 6"/>
          <p:cNvSpPr>
            <a:spLocks noGrp="1"/>
          </p:cNvSpPr>
          <p:nvPr>
            <p:ph type="dt" sz="half" idx="10"/>
          </p:nvPr>
        </p:nvSpPr>
        <p:spPr/>
        <p:txBody>
          <a:bodyPr/>
          <a:lstStyle/>
          <a:p>
            <a:fld id="{EF07A0ED-2A8A-4DA3-A630-4A2EC36A3311}" type="datetimeFigureOut">
              <a:rPr lang="pl-PL" smtClean="0"/>
              <a:pPr/>
              <a:t>2014-07-30</a:t>
            </a:fld>
            <a:endParaRPr lang="pl-PL"/>
          </a:p>
        </p:txBody>
      </p:sp>
      <p:sp>
        <p:nvSpPr>
          <p:cNvPr id="8" name="Symbol zastępczy stopki 7"/>
          <p:cNvSpPr>
            <a:spLocks noGrp="1"/>
          </p:cNvSpPr>
          <p:nvPr>
            <p:ph type="ftr" sz="quarter" idx="11"/>
          </p:nvPr>
        </p:nvSpPr>
        <p:spPr/>
        <p:txBody>
          <a:bodyPr/>
          <a:lstStyle/>
          <a:p>
            <a:endParaRPr lang="pl-PL"/>
          </a:p>
        </p:txBody>
      </p:sp>
      <p:sp>
        <p:nvSpPr>
          <p:cNvPr id="9" name="Symbol zastępczy numeru slajdu 8"/>
          <p:cNvSpPr>
            <a:spLocks noGrp="1"/>
          </p:cNvSpPr>
          <p:nvPr>
            <p:ph type="sldNum" sz="quarter" idx="12"/>
          </p:nvPr>
        </p:nvSpPr>
        <p:spPr/>
        <p:txBody>
          <a:bodyPr/>
          <a:lstStyle/>
          <a:p>
            <a:fld id="{77AC2369-692C-404A-81B4-0D3C641BC5ED}" type="slidenum">
              <a:rPr lang="pl-PL" smtClean="0"/>
              <a:pPr/>
              <a:t>‹#›</a:t>
            </a:fld>
            <a:endParaRPr lang="pl-P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daty 2"/>
          <p:cNvSpPr>
            <a:spLocks noGrp="1"/>
          </p:cNvSpPr>
          <p:nvPr>
            <p:ph type="dt" sz="half" idx="10"/>
          </p:nvPr>
        </p:nvSpPr>
        <p:spPr/>
        <p:txBody>
          <a:bodyPr/>
          <a:lstStyle/>
          <a:p>
            <a:fld id="{EF07A0ED-2A8A-4DA3-A630-4A2EC36A3311}" type="datetimeFigureOut">
              <a:rPr lang="pl-PL" smtClean="0"/>
              <a:pPr/>
              <a:t>2014-07-30</a:t>
            </a:fld>
            <a:endParaRPr lang="pl-PL"/>
          </a:p>
        </p:txBody>
      </p:sp>
      <p:sp>
        <p:nvSpPr>
          <p:cNvPr id="4" name="Symbol zastępczy stopki 3"/>
          <p:cNvSpPr>
            <a:spLocks noGrp="1"/>
          </p:cNvSpPr>
          <p:nvPr>
            <p:ph type="ftr" sz="quarter" idx="11"/>
          </p:nvPr>
        </p:nvSpPr>
        <p:spPr/>
        <p:txBody>
          <a:bodyPr/>
          <a:lstStyle/>
          <a:p>
            <a:endParaRPr lang="pl-PL"/>
          </a:p>
        </p:txBody>
      </p:sp>
      <p:sp>
        <p:nvSpPr>
          <p:cNvPr id="5" name="Symbol zastępczy numeru slajdu 4"/>
          <p:cNvSpPr>
            <a:spLocks noGrp="1"/>
          </p:cNvSpPr>
          <p:nvPr>
            <p:ph type="sldNum" sz="quarter" idx="12"/>
          </p:nvPr>
        </p:nvSpPr>
        <p:spPr/>
        <p:txBody>
          <a:bodyPr/>
          <a:lstStyle/>
          <a:p>
            <a:fld id="{77AC2369-692C-404A-81B4-0D3C641BC5ED}" type="slidenum">
              <a:rPr lang="pl-PL" smtClean="0"/>
              <a:pPr/>
              <a:t>‹#›</a:t>
            </a:fld>
            <a:endParaRPr lang="pl-P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EF07A0ED-2A8A-4DA3-A630-4A2EC36A3311}" type="datetimeFigureOut">
              <a:rPr lang="pl-PL" smtClean="0"/>
              <a:pPr/>
              <a:t>2014-07-30</a:t>
            </a:fld>
            <a:endParaRPr lang="pl-PL"/>
          </a:p>
        </p:txBody>
      </p:sp>
      <p:sp>
        <p:nvSpPr>
          <p:cNvPr id="3" name="Symbol zastępczy stopki 2"/>
          <p:cNvSpPr>
            <a:spLocks noGrp="1"/>
          </p:cNvSpPr>
          <p:nvPr>
            <p:ph type="ftr" sz="quarter" idx="11"/>
          </p:nvPr>
        </p:nvSpPr>
        <p:spPr/>
        <p:txBody>
          <a:bodyPr/>
          <a:lstStyle/>
          <a:p>
            <a:endParaRPr lang="pl-PL"/>
          </a:p>
        </p:txBody>
      </p:sp>
      <p:sp>
        <p:nvSpPr>
          <p:cNvPr id="4" name="Symbol zastępczy numeru slajdu 3"/>
          <p:cNvSpPr>
            <a:spLocks noGrp="1"/>
          </p:cNvSpPr>
          <p:nvPr>
            <p:ph type="sldNum" sz="quarter" idx="12"/>
          </p:nvPr>
        </p:nvSpPr>
        <p:spPr/>
        <p:txBody>
          <a:bodyPr/>
          <a:lstStyle/>
          <a:p>
            <a:fld id="{77AC2369-692C-404A-81B4-0D3C641BC5ED}" type="slidenum">
              <a:rPr lang="pl-PL" smtClean="0"/>
              <a:pPr/>
              <a:t>‹#›</a:t>
            </a:fld>
            <a:endParaRPr lang="pl-P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smtClean="0"/>
              <a:t>Kliknij, aby edytować styl</a:t>
            </a:r>
            <a:endParaRPr lang="pl-PL"/>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p>
            <a:fld id="{EF07A0ED-2A8A-4DA3-A630-4A2EC36A3311}" type="datetimeFigureOut">
              <a:rPr lang="pl-PL" smtClean="0"/>
              <a:pPr/>
              <a:t>2014-07-30</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77AC2369-692C-404A-81B4-0D3C641BC5ED}" type="slidenum">
              <a:rPr lang="pl-PL" smtClean="0"/>
              <a:pPr/>
              <a:t>‹#›</a:t>
            </a:fld>
            <a:endParaRPr lang="pl-P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smtClean="0"/>
              <a:t>Kliknij, aby edytować styl</a:t>
            </a:r>
            <a:endParaRPr lang="pl-PL"/>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p>
            <a:fld id="{EF07A0ED-2A8A-4DA3-A630-4A2EC36A3311}" type="datetimeFigureOut">
              <a:rPr lang="pl-PL" smtClean="0"/>
              <a:pPr/>
              <a:t>2014-07-30</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77AC2369-692C-404A-81B4-0D3C641BC5ED}" type="slidenum">
              <a:rPr lang="pl-PL" smtClean="0"/>
              <a:pPr/>
              <a:t>‹#›</a:t>
            </a:fld>
            <a:endParaRPr lang="pl-P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l-PL" smtClean="0"/>
              <a:t>Kliknij, aby edytować styl</a:t>
            </a:r>
            <a:endParaRPr lang="pl-PL"/>
          </a:p>
        </p:txBody>
      </p:sp>
      <p:sp>
        <p:nvSpPr>
          <p:cNvPr id="3" name="Symbol zastępczy tekst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07A0ED-2A8A-4DA3-A630-4A2EC36A3311}" type="datetimeFigureOut">
              <a:rPr lang="pl-PL" smtClean="0"/>
              <a:pPr/>
              <a:t>2014-07-30</a:t>
            </a:fld>
            <a:endParaRPr lang="pl-PL"/>
          </a:p>
        </p:txBody>
      </p:sp>
      <p:sp>
        <p:nvSpPr>
          <p:cNvPr id="5" name="Symbol zastępczy stop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AC2369-692C-404A-81B4-0D3C641BC5ED}" type="slidenum">
              <a:rPr lang="pl-PL" smtClean="0"/>
              <a:pPr/>
              <a:t>‹#›</a:t>
            </a:fld>
            <a:endParaRPr lang="pl-P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9.jpeg"/></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1772816"/>
            <a:ext cx="7772400" cy="1470025"/>
          </a:xfrm>
        </p:spPr>
        <p:txBody>
          <a:bodyPr/>
          <a:lstStyle/>
          <a:p>
            <a:r>
              <a:rPr lang="pl-PL" b="1" dirty="0" smtClean="0">
                <a:solidFill>
                  <a:schemeClr val="accent2"/>
                </a:solidFill>
                <a:latin typeface="Segoe UI" panose="020B0502040204020203" pitchFamily="34" charset="0"/>
                <a:ea typeface="Segoe UI" panose="020B0502040204020203" pitchFamily="34" charset="0"/>
                <a:cs typeface="Segoe UI" panose="020B0502040204020203" pitchFamily="34" charset="0"/>
              </a:rPr>
              <a:t>Oceans</a:t>
            </a:r>
            <a:endParaRPr lang="pl-PL" b="1" dirty="0">
              <a:solidFill>
                <a:schemeClr val="accent2"/>
              </a:solidFill>
              <a:latin typeface="Segoe UI" panose="020B0502040204020203" pitchFamily="34" charset="0"/>
              <a:ea typeface="Segoe UI" panose="020B0502040204020203" pitchFamily="34" charset="0"/>
              <a:cs typeface="Segoe UI" panose="020B0502040204020203" pitchFamily="34" charset="0"/>
            </a:endParaRPr>
          </a:p>
        </p:txBody>
      </p:sp>
      <p:sp>
        <p:nvSpPr>
          <p:cNvPr id="3" name="Podtytuł 2"/>
          <p:cNvSpPr>
            <a:spLocks noGrp="1"/>
          </p:cNvSpPr>
          <p:nvPr>
            <p:ph type="subTitle" idx="1"/>
          </p:nvPr>
        </p:nvSpPr>
        <p:spPr/>
        <p:txBody>
          <a:bodyPr>
            <a:normAutofit/>
          </a:bodyPr>
          <a:lstStyle/>
          <a:p>
            <a:r>
              <a:rPr lang="en-GB" sz="1400" dirty="0" smtClean="0">
                <a:solidFill>
                  <a:schemeClr val="tx1"/>
                </a:solidFill>
                <a:latin typeface="Segoe UI" panose="020B0502040204020203" pitchFamily="34" charset="0"/>
                <a:ea typeface="Segoe UI" panose="020B0502040204020203" pitchFamily="34" charset="0"/>
                <a:cs typeface="Segoe UI" panose="020B0502040204020203" pitchFamily="34" charset="0"/>
              </a:rPr>
              <a:t>Links: http://childrenseyesonearth.org/contest/fr/content/stand-our-oceans</a:t>
            </a:r>
          </a:p>
          <a:p>
            <a:endParaRPr lang="en-GB" sz="1400" dirty="0" smtClean="0">
              <a:solidFill>
                <a:schemeClr val="tx1"/>
              </a:solidFill>
              <a:latin typeface="Segoe UI" panose="020B0502040204020203" pitchFamily="34" charset="0"/>
              <a:ea typeface="Segoe UI" panose="020B0502040204020203" pitchFamily="34" charset="0"/>
              <a:cs typeface="Segoe UI" panose="020B0502040204020203" pitchFamily="34" charset="0"/>
            </a:endParaRPr>
          </a:p>
          <a:p>
            <a:r>
              <a:rPr lang="en-GB" sz="1400" dirty="0" smtClean="0">
                <a:solidFill>
                  <a:schemeClr val="tx1"/>
                </a:solidFill>
                <a:latin typeface="Segoe UI" panose="020B0502040204020203" pitchFamily="34" charset="0"/>
                <a:ea typeface="Segoe UI" panose="020B0502040204020203" pitchFamily="34" charset="0"/>
                <a:cs typeface="Segoe UI" panose="020B0502040204020203" pitchFamily="34" charset="0"/>
              </a:rPr>
              <a:t>http://www.coexploration.org/oceanliteracy/documents/OceanLitChart.pdf</a:t>
            </a:r>
          </a:p>
          <a:p>
            <a:endParaRPr lang="en-GB" sz="1400" dirty="0" smtClean="0">
              <a:solidFill>
                <a:schemeClr val="tx1"/>
              </a:solidFill>
              <a:latin typeface="Segoe UI" panose="020B0502040204020203" pitchFamily="34" charset="0"/>
              <a:ea typeface="Segoe UI" panose="020B0502040204020203" pitchFamily="34" charset="0"/>
              <a:cs typeface="Segoe UI" panose="020B0502040204020203" pitchFamily="34" charset="0"/>
            </a:endParaRPr>
          </a:p>
          <a:p>
            <a:r>
              <a:rPr lang="en-GB" sz="1400" dirty="0" smtClean="0">
                <a:solidFill>
                  <a:schemeClr val="tx1"/>
                </a:solidFill>
                <a:latin typeface="Segoe UI" panose="020B0502040204020203" pitchFamily="34" charset="0"/>
                <a:ea typeface="Segoe UI" panose="020B0502040204020203" pitchFamily="34" charset="0"/>
                <a:cs typeface="Segoe UI" panose="020B0502040204020203" pitchFamily="34" charset="0"/>
              </a:rPr>
              <a:t>http://video.nationalgeographic.com/video/environment/habitats-environment/habitats-oceans-env/why-ocean-matters</a:t>
            </a:r>
            <a:endParaRPr lang="pl-PL" sz="1400" dirty="0">
              <a:solidFill>
                <a:schemeClr val="tx1"/>
              </a:solidFill>
              <a:latin typeface="Segoe UI" panose="020B0502040204020203" pitchFamily="34" charset="0"/>
              <a:ea typeface="Segoe UI" panose="020B0502040204020203" pitchFamily="34" charset="0"/>
              <a:cs typeface="Segoe UI" panose="020B0502040204020203"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museumvictoria.com.au/pages/444/mn01569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08616" y="2974880"/>
            <a:ext cx="3631735" cy="3568902"/>
          </a:xfrm>
          <a:prstGeom prst="rect">
            <a:avLst/>
          </a:prstGeom>
          <a:noFill/>
          <a:extLst>
            <a:ext uri="{909E8E84-426E-40DD-AFC4-6F175D3DCCD1}">
              <a14:hiddenFill xmlns:a14="http://schemas.microsoft.com/office/drawing/2010/main">
                <a:solidFill>
                  <a:srgbClr val="FFFFFF"/>
                </a:solidFill>
              </a14:hiddenFill>
            </a:ext>
          </a:extLst>
        </p:spPr>
      </p:pic>
      <p:sp>
        <p:nvSpPr>
          <p:cNvPr id="4" name="Prostokąt 3"/>
          <p:cNvSpPr/>
          <p:nvPr/>
        </p:nvSpPr>
        <p:spPr>
          <a:xfrm>
            <a:off x="857224" y="714356"/>
            <a:ext cx="4794896" cy="1754326"/>
          </a:xfrm>
          <a:prstGeom prst="rect">
            <a:avLst/>
          </a:prstGeom>
        </p:spPr>
        <p:txBody>
          <a:bodyPr wrap="square">
            <a:spAutoFit/>
          </a:bodyPr>
          <a:lstStyle/>
          <a:p>
            <a:r>
              <a:rPr lang="en-GB" b="1" dirty="0" smtClean="0">
                <a:solidFill>
                  <a:schemeClr val="accent2"/>
                </a:solidFill>
                <a:latin typeface="Segoe UI" panose="020B0502040204020203" pitchFamily="34" charset="0"/>
                <a:ea typeface="Segoe UI" panose="020B0502040204020203" pitchFamily="34" charset="0"/>
                <a:cs typeface="Segoe UI" panose="020B0502040204020203" pitchFamily="34" charset="0"/>
              </a:rPr>
              <a:t>4. The ocean makes Earth habitable</a:t>
            </a:r>
          </a:p>
          <a:p>
            <a:r>
              <a:rPr lang="en-GB" dirty="0" smtClean="0">
                <a:latin typeface="Segoe UI" panose="020B0502040204020203" pitchFamily="34" charset="0"/>
                <a:ea typeface="Segoe UI" panose="020B0502040204020203" pitchFamily="34" charset="0"/>
                <a:cs typeface="Segoe UI" panose="020B0502040204020203" pitchFamily="34" charset="0"/>
              </a:rPr>
              <a:t>Most of the oxygen in the atmosphere originally came from organisms in the ocean. </a:t>
            </a:r>
          </a:p>
          <a:p>
            <a:r>
              <a:rPr lang="en-GB" dirty="0" smtClean="0">
                <a:latin typeface="Segoe UI" panose="020B0502040204020203" pitchFamily="34" charset="0"/>
                <a:ea typeface="Segoe UI" panose="020B0502040204020203" pitchFamily="34" charset="0"/>
                <a:cs typeface="Segoe UI" panose="020B0502040204020203" pitchFamily="34" charset="0"/>
              </a:rPr>
              <a:t>The </a:t>
            </a:r>
            <a:r>
              <a:rPr lang="en-GB" dirty="0" err="1" smtClean="0">
                <a:latin typeface="Segoe UI" panose="020B0502040204020203" pitchFamily="34" charset="0"/>
                <a:ea typeface="Segoe UI" panose="020B0502040204020203" pitchFamily="34" charset="0"/>
                <a:cs typeface="Segoe UI" panose="020B0502040204020203" pitchFamily="34" charset="0"/>
              </a:rPr>
              <a:t>ﬁrst</a:t>
            </a:r>
            <a:r>
              <a:rPr lang="en-GB" dirty="0" smtClean="0">
                <a:latin typeface="Segoe UI" panose="020B0502040204020203" pitchFamily="34" charset="0"/>
                <a:ea typeface="Segoe UI" panose="020B0502040204020203" pitchFamily="34" charset="0"/>
                <a:cs typeface="Segoe UI" panose="020B0502040204020203" pitchFamily="34" charset="0"/>
              </a:rPr>
              <a:t> life is thought to have started in the ocean - the earliest evidence of life is found in the ocean!</a:t>
            </a:r>
            <a:endParaRPr lang="en-GB" dirty="0">
              <a:latin typeface="Segoe UI" panose="020B0502040204020203" pitchFamily="34" charset="0"/>
              <a:ea typeface="Segoe UI" panose="020B0502040204020203" pitchFamily="34" charset="0"/>
              <a:cs typeface="Segoe UI" panose="020B0502040204020203"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714348" y="714356"/>
            <a:ext cx="7572428" cy="2031325"/>
          </a:xfrm>
          <a:prstGeom prst="rect">
            <a:avLst/>
          </a:prstGeom>
        </p:spPr>
        <p:txBody>
          <a:bodyPr wrap="square">
            <a:spAutoFit/>
          </a:bodyPr>
          <a:lstStyle/>
          <a:p>
            <a:r>
              <a:rPr lang="pl-PL" b="1" dirty="0" smtClean="0">
                <a:solidFill>
                  <a:schemeClr val="accent2"/>
                </a:solidFill>
                <a:latin typeface="Segoe UI" panose="020B0502040204020203" pitchFamily="34" charset="0"/>
                <a:ea typeface="Segoe UI" panose="020B0502040204020203" pitchFamily="34" charset="0"/>
                <a:cs typeface="Segoe UI" panose="020B0502040204020203" pitchFamily="34" charset="0"/>
              </a:rPr>
              <a:t>5. </a:t>
            </a:r>
            <a:r>
              <a:rPr lang="en-GB" b="1" dirty="0" smtClean="0">
                <a:solidFill>
                  <a:schemeClr val="accent2"/>
                </a:solidFill>
                <a:latin typeface="Segoe UI" panose="020B0502040204020203" pitchFamily="34" charset="0"/>
                <a:ea typeface="Segoe UI" panose="020B0502040204020203" pitchFamily="34" charset="0"/>
                <a:cs typeface="Segoe UI" panose="020B0502040204020203" pitchFamily="34" charset="0"/>
              </a:rPr>
              <a:t>The ocean supports a great diversity of life and ecosystems.</a:t>
            </a:r>
            <a:endParaRPr lang="pl-PL" b="1" dirty="0" smtClean="0">
              <a:solidFill>
                <a:schemeClr val="accent2"/>
              </a:solidFill>
              <a:latin typeface="Segoe UI" panose="020B0502040204020203" pitchFamily="34" charset="0"/>
              <a:ea typeface="Segoe UI" panose="020B0502040204020203" pitchFamily="34" charset="0"/>
              <a:cs typeface="Segoe UI" panose="020B0502040204020203" pitchFamily="34" charset="0"/>
            </a:endParaRPr>
          </a:p>
          <a:p>
            <a:pPr marL="514350" indent="-514350"/>
            <a:endParaRPr lang="en-GB" dirty="0" smtClean="0">
              <a:latin typeface="Segoe UI" panose="020B0502040204020203" pitchFamily="34" charset="0"/>
              <a:ea typeface="Segoe UI" panose="020B0502040204020203" pitchFamily="34" charset="0"/>
              <a:cs typeface="Segoe UI" panose="020B0502040204020203" pitchFamily="34" charset="0"/>
            </a:endParaRPr>
          </a:p>
          <a:p>
            <a:r>
              <a:rPr lang="en-GB" dirty="0" smtClean="0">
                <a:latin typeface="Segoe UI" panose="020B0502040204020203" pitchFamily="34" charset="0"/>
                <a:ea typeface="Segoe UI" panose="020B0502040204020203" pitchFamily="34" charset="0"/>
                <a:cs typeface="Segoe UI" panose="020B0502040204020203" pitchFamily="34" charset="0"/>
              </a:rPr>
              <a:t>Ocean life ranges in size from the smallest virus to the largest animal that has lived on Earth, the blue whale.</a:t>
            </a:r>
          </a:p>
          <a:p>
            <a:r>
              <a:rPr lang="en-GB" dirty="0" smtClean="0">
                <a:latin typeface="Segoe UI" panose="020B0502040204020203" pitchFamily="34" charset="0"/>
                <a:ea typeface="Segoe UI" panose="020B0502040204020203" pitchFamily="34" charset="0"/>
                <a:cs typeface="Segoe UI" panose="020B0502040204020203" pitchFamily="34" charset="0"/>
              </a:rPr>
              <a:t>Most of the living space on Earth is in the oceans.  The diversity of habitats and organisms is much greater than that on land. </a:t>
            </a:r>
          </a:p>
          <a:p>
            <a:r>
              <a:rPr lang="en-GB" dirty="0" smtClean="0">
                <a:latin typeface="Segoe UI" panose="020B0502040204020203" pitchFamily="34" charset="0"/>
                <a:ea typeface="Segoe UI" panose="020B0502040204020203" pitchFamily="34" charset="0"/>
                <a:cs typeface="Segoe UI" panose="020B0502040204020203" pitchFamily="34" charset="0"/>
              </a:rPr>
              <a:t>Some ecosystems are so deep that they don’t rely on any sunlight!  </a:t>
            </a:r>
            <a:endParaRPr lang="en-GB" dirty="0">
              <a:latin typeface="Segoe UI" panose="020B0502040204020203" pitchFamily="34" charset="0"/>
              <a:ea typeface="Segoe UI" panose="020B0502040204020203" pitchFamily="34" charset="0"/>
              <a:cs typeface="Segoe UI" panose="020B0502040204020203"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upload.wikimedia.org/wikipedia/commons/thumb/3/35/Maldivesfish2.jpg/300px-Maldivesfish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260647"/>
            <a:ext cx="4256629" cy="288032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6" descr="http://www.mnn.com/sites/default/files/antarctic-iceaberg-fea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8024" y="275165"/>
            <a:ext cx="4175937" cy="2867794"/>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descr="http://oceana.org/sites/default/files/blog/greatwhite_action.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2002" y="3212976"/>
            <a:ext cx="4341867" cy="302433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8" descr="http://izzykb.files.wordpress.com/2010/08/20100518-school-of-fish.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55735" y="3239243"/>
            <a:ext cx="4136745" cy="297180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1000100" y="928670"/>
            <a:ext cx="7572428" cy="2308324"/>
          </a:xfrm>
          <a:prstGeom prst="rect">
            <a:avLst/>
          </a:prstGeom>
        </p:spPr>
        <p:txBody>
          <a:bodyPr wrap="square">
            <a:spAutoFit/>
          </a:bodyPr>
          <a:lstStyle/>
          <a:p>
            <a:r>
              <a:rPr lang="pl-PL" b="1" dirty="0" smtClean="0">
                <a:solidFill>
                  <a:schemeClr val="accent2"/>
                </a:solidFill>
                <a:latin typeface="Segoe UI" panose="020B0502040204020203" pitchFamily="34" charset="0"/>
                <a:ea typeface="Segoe UI" panose="020B0502040204020203" pitchFamily="34" charset="0"/>
                <a:cs typeface="Segoe UI" panose="020B0502040204020203" pitchFamily="34" charset="0"/>
              </a:rPr>
              <a:t>6. </a:t>
            </a:r>
            <a:r>
              <a:rPr lang="en-GB" b="1" dirty="0" smtClean="0">
                <a:solidFill>
                  <a:schemeClr val="accent2"/>
                </a:solidFill>
                <a:latin typeface="Segoe UI" panose="020B0502040204020203" pitchFamily="34" charset="0"/>
                <a:ea typeface="Segoe UI" panose="020B0502040204020203" pitchFamily="34" charset="0"/>
                <a:cs typeface="Segoe UI" panose="020B0502040204020203" pitchFamily="34" charset="0"/>
              </a:rPr>
              <a:t>The ocean and humans are inextricably interconnected.</a:t>
            </a:r>
            <a:endParaRPr lang="pl-PL" b="1" dirty="0" smtClean="0">
              <a:solidFill>
                <a:schemeClr val="accent2"/>
              </a:solidFill>
              <a:latin typeface="Segoe UI" panose="020B0502040204020203" pitchFamily="34" charset="0"/>
              <a:ea typeface="Segoe UI" panose="020B0502040204020203" pitchFamily="34" charset="0"/>
              <a:cs typeface="Segoe UI" panose="020B0502040204020203" pitchFamily="34" charset="0"/>
            </a:endParaRPr>
          </a:p>
          <a:p>
            <a:endParaRPr lang="en-GB" dirty="0" smtClean="0">
              <a:latin typeface="Segoe UI" panose="020B0502040204020203" pitchFamily="34" charset="0"/>
              <a:ea typeface="Segoe UI" panose="020B0502040204020203" pitchFamily="34" charset="0"/>
              <a:cs typeface="Segoe UI" panose="020B0502040204020203" pitchFamily="34" charset="0"/>
            </a:endParaRPr>
          </a:p>
          <a:p>
            <a:r>
              <a:rPr lang="en-GB" dirty="0" smtClean="0">
                <a:latin typeface="Segoe UI" panose="020B0502040204020203" pitchFamily="34" charset="0"/>
                <a:ea typeface="Segoe UI" panose="020B0502040204020203" pitchFamily="34" charset="0"/>
                <a:cs typeface="Segoe UI" panose="020B0502040204020203" pitchFamily="34" charset="0"/>
              </a:rPr>
              <a:t>The ocean affects every human life. It supplies freshwater (most rain comes from the ocean) and nearly all Earth’s oxygen. It moderates the Earth’s climate, influences our weather, and affects human health.</a:t>
            </a:r>
          </a:p>
          <a:p>
            <a:r>
              <a:rPr lang="en-GB" dirty="0" smtClean="0">
                <a:latin typeface="Segoe UI" panose="020B0502040204020203" pitchFamily="34" charset="0"/>
                <a:ea typeface="Segoe UI" panose="020B0502040204020203" pitchFamily="34" charset="0"/>
                <a:cs typeface="Segoe UI" panose="020B0502040204020203" pitchFamily="34" charset="0"/>
              </a:rPr>
              <a:t>From the ocean we get foods, medicines, and mineral and energy resources. In addition, it provides jobs, supports our nation’s economy, serves as a highway for transportation of goods and people.</a:t>
            </a:r>
            <a:endParaRPr lang="pl-PL" dirty="0">
              <a:latin typeface="Segoe UI" panose="020B0502040204020203" pitchFamily="34" charset="0"/>
              <a:ea typeface="Segoe UI" panose="020B0502040204020203" pitchFamily="34" charset="0"/>
              <a:cs typeface="Segoe UI" panose="020B0502040204020203" pitchFamily="34" charset="0"/>
            </a:endParaRPr>
          </a:p>
        </p:txBody>
      </p:sp>
      <p:pic>
        <p:nvPicPr>
          <p:cNvPr id="3" name="Picture 2" descr="http://cdn.c.photoshelter.com/img-get/I00000whrReiB3mQ/s/880/880/20090730-MG-077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032" y="3643314"/>
            <a:ext cx="3744416" cy="30034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714348" y="928670"/>
            <a:ext cx="7358114" cy="2031325"/>
          </a:xfrm>
          <a:prstGeom prst="rect">
            <a:avLst/>
          </a:prstGeom>
        </p:spPr>
        <p:txBody>
          <a:bodyPr wrap="square">
            <a:spAutoFit/>
          </a:bodyPr>
          <a:lstStyle/>
          <a:p>
            <a:r>
              <a:rPr lang="en-GB" dirty="0" smtClean="0">
                <a:latin typeface="Segoe UI" panose="020B0502040204020203" pitchFamily="34" charset="0"/>
                <a:ea typeface="Segoe UI" panose="020B0502040204020203" pitchFamily="34" charset="0"/>
                <a:cs typeface="Segoe UI" panose="020B0502040204020203" pitchFamily="34" charset="0"/>
              </a:rPr>
              <a:t>Humans affect the ocean in a variety of ways.  We take out resources.  We pollute the ocean – pumping in our waste both directly and indirectly.  We make physical changes to beaches, shores and rivers. </a:t>
            </a:r>
          </a:p>
          <a:p>
            <a:r>
              <a:rPr lang="en-GB" dirty="0" smtClean="0">
                <a:latin typeface="Segoe UI" panose="020B0502040204020203" pitchFamily="34" charset="0"/>
                <a:ea typeface="Segoe UI" panose="020B0502040204020203" pitchFamily="34" charset="0"/>
                <a:cs typeface="Segoe UI" panose="020B0502040204020203" pitchFamily="34" charset="0"/>
              </a:rPr>
              <a:t>In addition, humans have removed most of the large vertebrates from the ocean.  </a:t>
            </a:r>
            <a:endParaRPr lang="pl-PL" dirty="0" smtClean="0">
              <a:latin typeface="Segoe UI" panose="020B0502040204020203" pitchFamily="34" charset="0"/>
              <a:ea typeface="Segoe UI" panose="020B0502040204020203" pitchFamily="34" charset="0"/>
              <a:cs typeface="Segoe UI" panose="020B0502040204020203" pitchFamily="34" charset="0"/>
            </a:endParaRPr>
          </a:p>
          <a:p>
            <a:r>
              <a:rPr lang="en-GB" dirty="0" smtClean="0">
                <a:latin typeface="Segoe UI" panose="020B0502040204020203" pitchFamily="34" charset="0"/>
                <a:ea typeface="Segoe UI" panose="020B0502040204020203" pitchFamily="34" charset="0"/>
                <a:cs typeface="Segoe UI" panose="020B0502040204020203" pitchFamily="34" charset="0"/>
              </a:rPr>
              <a:t>90% of the largest fish like tuna, swordfish and cod are now gone because of over fishing. </a:t>
            </a:r>
            <a:endParaRPr lang="en-GB" dirty="0">
              <a:latin typeface="Segoe UI" panose="020B0502040204020203" pitchFamily="34" charset="0"/>
              <a:ea typeface="Segoe UI" panose="020B0502040204020203" pitchFamily="34" charset="0"/>
              <a:cs typeface="Segoe UI" panose="020B0502040204020203" pitchFamily="34" charset="0"/>
            </a:endParaRPr>
          </a:p>
        </p:txBody>
      </p:sp>
      <p:pic>
        <p:nvPicPr>
          <p:cNvPr id="3" name="Picture 4" descr="http://analystanalyzer.files.wordpress.com/2010/06/10739369-pelican-in-the-bp-oil-spil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3929067"/>
            <a:ext cx="3384376" cy="281410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http://static.guim.co.uk/sys-images/Guardian/About/General/2011/7/31/1312141951147/European-Union-fishing-fl-00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4437112"/>
            <a:ext cx="3096344" cy="185780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1071538" y="642918"/>
            <a:ext cx="7072362" cy="2031325"/>
          </a:xfrm>
          <a:prstGeom prst="rect">
            <a:avLst/>
          </a:prstGeom>
        </p:spPr>
        <p:txBody>
          <a:bodyPr wrap="square">
            <a:spAutoFit/>
          </a:bodyPr>
          <a:lstStyle/>
          <a:p>
            <a:r>
              <a:rPr lang="pl-PL" b="1" dirty="0" smtClean="0">
                <a:solidFill>
                  <a:schemeClr val="accent2"/>
                </a:solidFill>
                <a:latin typeface="Segoe UI" panose="020B0502040204020203" pitchFamily="34" charset="0"/>
                <a:ea typeface="Segoe UI" panose="020B0502040204020203" pitchFamily="34" charset="0"/>
                <a:cs typeface="Segoe UI" panose="020B0502040204020203" pitchFamily="34" charset="0"/>
              </a:rPr>
              <a:t>7. </a:t>
            </a:r>
            <a:r>
              <a:rPr lang="en-GB" b="1" dirty="0" smtClean="0">
                <a:solidFill>
                  <a:schemeClr val="accent2"/>
                </a:solidFill>
                <a:latin typeface="Segoe UI" panose="020B0502040204020203" pitchFamily="34" charset="0"/>
                <a:ea typeface="Segoe UI" panose="020B0502040204020203" pitchFamily="34" charset="0"/>
                <a:cs typeface="Segoe UI" panose="020B0502040204020203" pitchFamily="34" charset="0"/>
              </a:rPr>
              <a:t>The ocean is largely unexplored.</a:t>
            </a:r>
            <a:endParaRPr lang="pl-PL" b="1" dirty="0" smtClean="0">
              <a:solidFill>
                <a:schemeClr val="accent2"/>
              </a:solidFill>
              <a:latin typeface="Segoe UI" panose="020B0502040204020203" pitchFamily="34" charset="0"/>
              <a:ea typeface="Segoe UI" panose="020B0502040204020203" pitchFamily="34" charset="0"/>
              <a:cs typeface="Segoe UI" panose="020B0502040204020203" pitchFamily="34" charset="0"/>
            </a:endParaRPr>
          </a:p>
          <a:p>
            <a:pPr marL="514350" indent="-514350"/>
            <a:endParaRPr lang="en-GB" dirty="0" smtClean="0">
              <a:latin typeface="Segoe UI" panose="020B0502040204020203" pitchFamily="34" charset="0"/>
              <a:ea typeface="Segoe UI" panose="020B0502040204020203" pitchFamily="34" charset="0"/>
              <a:cs typeface="Segoe UI" panose="020B0502040204020203" pitchFamily="34" charset="0"/>
            </a:endParaRPr>
          </a:p>
          <a:p>
            <a:r>
              <a:rPr lang="en-GB" dirty="0" smtClean="0">
                <a:latin typeface="Segoe UI" panose="020B0502040204020203" pitchFamily="34" charset="0"/>
                <a:ea typeface="Segoe UI" panose="020B0502040204020203" pitchFamily="34" charset="0"/>
                <a:cs typeface="Segoe UI" panose="020B0502040204020203" pitchFamily="34" charset="0"/>
              </a:rPr>
              <a:t>The ocean is the last and largest unexplored place on Earth— less than 5% of it has been explored.</a:t>
            </a:r>
          </a:p>
          <a:p>
            <a:r>
              <a:rPr lang="en-GB" dirty="0" smtClean="0">
                <a:latin typeface="Segoe UI" panose="020B0502040204020203" pitchFamily="34" charset="0"/>
                <a:ea typeface="Segoe UI" panose="020B0502040204020203" pitchFamily="34" charset="0"/>
                <a:cs typeface="Segoe UI" panose="020B0502040204020203" pitchFamily="34" charset="0"/>
              </a:rPr>
              <a:t>Understanding the ocean is more than a matter of curiosity. Exploration, inquiry and study are required to better understand our oceans so we can protect them.  </a:t>
            </a:r>
            <a:endParaRPr lang="en-GB" dirty="0">
              <a:latin typeface="Segoe UI" panose="020B0502040204020203" pitchFamily="34" charset="0"/>
              <a:ea typeface="Segoe UI" panose="020B0502040204020203" pitchFamily="34" charset="0"/>
              <a:cs typeface="Segoe UI" panose="020B0502040204020203"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http://www.charterworld.com/news/wp-content/uploads/2012/04/Triton-Submarin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81745" y="2000240"/>
            <a:ext cx="2150095" cy="159764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4" descr="http://victoriastaffordapsychicinvestigation.files.wordpress.com/2012/08/tropical-storm-ileana-big-radius-pacific-ocean-satellite-1500-1930-gmt-29-aug-2012.gif?w=600&amp;h=38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3438" y="1714488"/>
            <a:ext cx="3229223" cy="208823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2286000" y="1997839"/>
            <a:ext cx="4572000" cy="3139321"/>
          </a:xfrm>
          <a:prstGeom prst="rect">
            <a:avLst/>
          </a:prstGeom>
        </p:spPr>
        <p:txBody>
          <a:bodyPr>
            <a:spAutoFit/>
          </a:bodyPr>
          <a:lstStyle/>
          <a:p>
            <a:r>
              <a:rPr lang="en-GB" dirty="0" smtClean="0">
                <a:latin typeface="Segoe UI" panose="020B0502040204020203" pitchFamily="34" charset="0"/>
                <a:ea typeface="Segoe UI" panose="020B0502040204020203" pitchFamily="34" charset="0"/>
                <a:cs typeface="Segoe UI" panose="020B0502040204020203" pitchFamily="34" charset="0"/>
              </a:rPr>
              <a:t>Links: http://childrenseyesonearth.org/contest/fr/content/stand-our-oceans</a:t>
            </a:r>
          </a:p>
          <a:p>
            <a:endParaRPr lang="en-GB" dirty="0" smtClean="0">
              <a:latin typeface="Segoe UI" panose="020B0502040204020203" pitchFamily="34" charset="0"/>
              <a:ea typeface="Segoe UI" panose="020B0502040204020203" pitchFamily="34" charset="0"/>
              <a:cs typeface="Segoe UI" panose="020B0502040204020203" pitchFamily="34" charset="0"/>
            </a:endParaRPr>
          </a:p>
          <a:p>
            <a:r>
              <a:rPr lang="en-GB" dirty="0" smtClean="0">
                <a:latin typeface="Segoe UI" panose="020B0502040204020203" pitchFamily="34" charset="0"/>
                <a:ea typeface="Segoe UI" panose="020B0502040204020203" pitchFamily="34" charset="0"/>
                <a:cs typeface="Segoe UI" panose="020B0502040204020203" pitchFamily="34" charset="0"/>
              </a:rPr>
              <a:t>http://www.coexploration.org/oceanliteracy/documents/OceanLitChart.pdf</a:t>
            </a:r>
          </a:p>
          <a:p>
            <a:endParaRPr lang="en-GB" dirty="0" smtClean="0">
              <a:latin typeface="Segoe UI" panose="020B0502040204020203" pitchFamily="34" charset="0"/>
              <a:ea typeface="Segoe UI" panose="020B0502040204020203" pitchFamily="34" charset="0"/>
              <a:cs typeface="Segoe UI" panose="020B0502040204020203" pitchFamily="34" charset="0"/>
            </a:endParaRPr>
          </a:p>
          <a:p>
            <a:r>
              <a:rPr lang="en-GB" dirty="0" smtClean="0">
                <a:latin typeface="Segoe UI" panose="020B0502040204020203" pitchFamily="34" charset="0"/>
                <a:ea typeface="Segoe UI" panose="020B0502040204020203" pitchFamily="34" charset="0"/>
                <a:cs typeface="Segoe UI" panose="020B0502040204020203" pitchFamily="34" charset="0"/>
              </a:rPr>
              <a:t>http://video.nationalgeographic.com/video/environment/habitats-environment/habitats-oceans-env/why-ocean-matters</a:t>
            </a:r>
            <a:endParaRPr lang="pl-PL" dirty="0">
              <a:latin typeface="Segoe UI" panose="020B0502040204020203" pitchFamily="34" charset="0"/>
              <a:ea typeface="Segoe UI" panose="020B0502040204020203" pitchFamily="34" charset="0"/>
              <a:cs typeface="Segoe UI" panose="020B0502040204020203"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ic.ucsc.edu/~jzachos/eart1/Images/NASA-goes8.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4348" y="142852"/>
            <a:ext cx="6841572" cy="635353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1098898" y="428604"/>
            <a:ext cx="6929486" cy="2077492"/>
          </a:xfrm>
          <a:prstGeom prst="rect">
            <a:avLst/>
          </a:prstGeom>
        </p:spPr>
        <p:txBody>
          <a:bodyPr wrap="square">
            <a:spAutoFit/>
          </a:bodyPr>
          <a:lstStyle/>
          <a:p>
            <a:r>
              <a:rPr lang="pl-PL" b="1" dirty="0" smtClean="0">
                <a:solidFill>
                  <a:schemeClr val="accent2"/>
                </a:solidFill>
                <a:latin typeface="Segoe UI" panose="020B0502040204020203" pitchFamily="34" charset="0"/>
                <a:ea typeface="Segoe UI" panose="020B0502040204020203" pitchFamily="34" charset="0"/>
                <a:cs typeface="Segoe UI" panose="020B0502040204020203" pitchFamily="34" charset="0"/>
              </a:rPr>
              <a:t>1. </a:t>
            </a:r>
            <a:r>
              <a:rPr lang="en-GB" b="1" dirty="0" smtClean="0">
                <a:solidFill>
                  <a:schemeClr val="accent2"/>
                </a:solidFill>
                <a:latin typeface="Segoe UI" panose="020B0502040204020203" pitchFamily="34" charset="0"/>
                <a:ea typeface="Segoe UI" panose="020B0502040204020203" pitchFamily="34" charset="0"/>
                <a:cs typeface="Segoe UI" panose="020B0502040204020203" pitchFamily="34" charset="0"/>
              </a:rPr>
              <a:t>The Earth has one big ocean with many features.</a:t>
            </a:r>
            <a:endParaRPr lang="pl-PL" b="1" dirty="0" smtClean="0">
              <a:solidFill>
                <a:schemeClr val="accent2"/>
              </a:solidFill>
              <a:latin typeface="Segoe UI" panose="020B0502040204020203" pitchFamily="34" charset="0"/>
              <a:ea typeface="Segoe UI" panose="020B0502040204020203" pitchFamily="34" charset="0"/>
              <a:cs typeface="Segoe UI" panose="020B0502040204020203" pitchFamily="34" charset="0"/>
            </a:endParaRPr>
          </a:p>
          <a:p>
            <a:pPr marL="342900" indent="-342900"/>
            <a:endParaRPr lang="pl-PL" dirty="0">
              <a:latin typeface="Segoe UI" panose="020B0502040204020203" pitchFamily="34" charset="0"/>
              <a:ea typeface="Segoe UI" panose="020B0502040204020203" pitchFamily="34" charset="0"/>
              <a:cs typeface="Segoe UI" panose="020B0502040204020203" pitchFamily="34" charset="0"/>
            </a:endParaRPr>
          </a:p>
          <a:p>
            <a:pPr marL="342900" indent="-342900"/>
            <a:endParaRPr lang="pl-PL" dirty="0" smtClean="0">
              <a:latin typeface="Segoe UI" panose="020B0502040204020203" pitchFamily="34" charset="0"/>
              <a:ea typeface="Segoe UI" panose="020B0502040204020203" pitchFamily="34" charset="0"/>
              <a:cs typeface="Segoe UI" panose="020B0502040204020203" pitchFamily="34" charset="0"/>
            </a:endParaRPr>
          </a:p>
          <a:p>
            <a:r>
              <a:rPr lang="en-GB" sz="1500" dirty="0" smtClean="0">
                <a:latin typeface="Segoe UI" panose="020B0502040204020203" pitchFamily="34" charset="0"/>
                <a:ea typeface="Segoe UI" panose="020B0502040204020203" pitchFamily="34" charset="0"/>
                <a:cs typeface="Segoe UI" panose="020B0502040204020203" pitchFamily="34" charset="0"/>
              </a:rPr>
              <a:t>It is the main feature of Earth – covering about 70% of its surface.</a:t>
            </a:r>
          </a:p>
          <a:p>
            <a:r>
              <a:rPr lang="en-GB" sz="1500" dirty="0" smtClean="0">
                <a:latin typeface="Segoe UI" panose="020B0502040204020203" pitchFamily="34" charset="0"/>
                <a:ea typeface="Segoe UI" panose="020B0502040204020203" pitchFamily="34" charset="0"/>
                <a:cs typeface="Segoe UI" panose="020B0502040204020203" pitchFamily="34" charset="0"/>
              </a:rPr>
              <a:t>It is one large ocean with many basins – including the North Atlantic, South Atlantic, North Pacific, South Pacific, Indian and </a:t>
            </a:r>
            <a:r>
              <a:rPr lang="en-GB" sz="1500" dirty="0" err="1" smtClean="0">
                <a:latin typeface="Segoe UI" panose="020B0502040204020203" pitchFamily="34" charset="0"/>
                <a:ea typeface="Segoe UI" panose="020B0502040204020203" pitchFamily="34" charset="0"/>
                <a:cs typeface="Segoe UI" panose="020B0502040204020203" pitchFamily="34" charset="0"/>
              </a:rPr>
              <a:t>Artic</a:t>
            </a:r>
            <a:r>
              <a:rPr lang="en-GB" sz="1500" dirty="0" smtClean="0">
                <a:latin typeface="Segoe UI" panose="020B0502040204020203" pitchFamily="34" charset="0"/>
                <a:ea typeface="Segoe UI" panose="020B0502040204020203" pitchFamily="34" charset="0"/>
                <a:cs typeface="Segoe UI" panose="020B0502040204020203" pitchFamily="34" charset="0"/>
              </a:rPr>
              <a:t>. </a:t>
            </a:r>
          </a:p>
          <a:p>
            <a:r>
              <a:rPr lang="en-GB" sz="1500" dirty="0" smtClean="0">
                <a:latin typeface="Segoe UI" panose="020B0502040204020203" pitchFamily="34" charset="0"/>
                <a:ea typeface="Segoe UI" panose="020B0502040204020203" pitchFamily="34" charset="0"/>
                <a:cs typeface="Segoe UI" panose="020B0502040204020203" pitchFamily="34" charset="0"/>
              </a:rPr>
              <a:t>The basins are connected through a large circulation system powered by wind, tides, the force of the Earth’s rotation and the sun.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map of the continent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1" y="764704"/>
            <a:ext cx="8064893" cy="403244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cotf.edu/ete/images/modules/msese/earthsysflr/EFCycleP3.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56452" y="1119891"/>
            <a:ext cx="5429288" cy="427002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611560" y="2060848"/>
            <a:ext cx="7929618" cy="861774"/>
          </a:xfrm>
          <a:prstGeom prst="rect">
            <a:avLst/>
          </a:prstGeom>
        </p:spPr>
        <p:txBody>
          <a:bodyPr wrap="square">
            <a:spAutoFit/>
          </a:bodyPr>
          <a:lstStyle/>
          <a:p>
            <a:r>
              <a:rPr lang="pl-PL" dirty="0" smtClean="0">
                <a:latin typeface="Segoe UI" panose="020B0502040204020203" pitchFamily="34" charset="0"/>
                <a:ea typeface="Segoe UI" panose="020B0502040204020203" pitchFamily="34" charset="0"/>
                <a:cs typeface="Segoe UI" panose="020B0502040204020203" pitchFamily="34" charset="0"/>
              </a:rPr>
              <a:t>The</a:t>
            </a:r>
            <a:r>
              <a:rPr lang="en-GB" dirty="0" smtClean="0">
                <a:latin typeface="Segoe UI" panose="020B0502040204020203" pitchFamily="34" charset="0"/>
                <a:ea typeface="Segoe UI" panose="020B0502040204020203" pitchFamily="34" charset="0"/>
                <a:cs typeface="Segoe UI" panose="020B0502040204020203" pitchFamily="34" charset="0"/>
              </a:rPr>
              <a:t> ocean is an integral part of the water cycle and is connected to all of the earth’s water reservoirs via  evaporation and precipitation processes</a:t>
            </a:r>
            <a:r>
              <a:rPr lang="en-GB" sz="3200" dirty="0" smtClean="0">
                <a:latin typeface="Segoe UI" panose="020B0502040204020203" pitchFamily="34" charset="0"/>
                <a:ea typeface="Segoe UI" panose="020B0502040204020203" pitchFamily="34" charset="0"/>
                <a:cs typeface="Segoe UI" panose="020B0502040204020203" pitchFamily="34" charset="0"/>
              </a:rPr>
              <a:t>.</a:t>
            </a:r>
            <a:endParaRPr lang="en-GB" sz="3200" dirty="0">
              <a:latin typeface="Segoe UI" panose="020B0502040204020203" pitchFamily="34" charset="0"/>
              <a:ea typeface="Segoe UI" panose="020B0502040204020203" pitchFamily="34" charset="0"/>
              <a:cs typeface="Segoe UI" panose="020B0502040204020203"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geography-site.co.uk/pages/physical/coastal/images/wave_breaking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9832" y="2780928"/>
            <a:ext cx="4391025" cy="2857520"/>
          </a:xfrm>
          <a:prstGeom prst="rect">
            <a:avLst/>
          </a:prstGeom>
          <a:noFill/>
          <a:extLst>
            <a:ext uri="{909E8E84-426E-40DD-AFC4-6F175D3DCCD1}">
              <a14:hiddenFill xmlns:a14="http://schemas.microsoft.com/office/drawing/2010/main">
                <a:solidFill>
                  <a:srgbClr val="FFFFFF"/>
                </a:solidFill>
              </a14:hiddenFill>
            </a:ext>
          </a:extLst>
        </p:spPr>
      </p:pic>
      <p:sp>
        <p:nvSpPr>
          <p:cNvPr id="3" name="Prostokąt 2"/>
          <p:cNvSpPr/>
          <p:nvPr/>
        </p:nvSpPr>
        <p:spPr>
          <a:xfrm>
            <a:off x="2987824" y="500042"/>
            <a:ext cx="4623212" cy="2031325"/>
          </a:xfrm>
          <a:prstGeom prst="rect">
            <a:avLst/>
          </a:prstGeom>
        </p:spPr>
        <p:txBody>
          <a:bodyPr wrap="square">
            <a:spAutoFit/>
          </a:bodyPr>
          <a:lstStyle/>
          <a:p>
            <a:r>
              <a:rPr lang="pl-PL" b="1" dirty="0" smtClean="0">
                <a:solidFill>
                  <a:schemeClr val="accent2"/>
                </a:solidFill>
                <a:latin typeface="Segoe UI" panose="020B0502040204020203" pitchFamily="34" charset="0"/>
                <a:ea typeface="Segoe UI" panose="020B0502040204020203" pitchFamily="34" charset="0"/>
                <a:cs typeface="Segoe UI" panose="020B0502040204020203" pitchFamily="34" charset="0"/>
              </a:rPr>
              <a:t>2. </a:t>
            </a:r>
            <a:r>
              <a:rPr lang="en-GB" b="1" dirty="0" smtClean="0">
                <a:solidFill>
                  <a:schemeClr val="accent2"/>
                </a:solidFill>
                <a:latin typeface="Segoe UI" panose="020B0502040204020203" pitchFamily="34" charset="0"/>
                <a:ea typeface="Segoe UI" panose="020B0502040204020203" pitchFamily="34" charset="0"/>
                <a:cs typeface="Segoe UI" panose="020B0502040204020203" pitchFamily="34" charset="0"/>
              </a:rPr>
              <a:t>The ocean and life in the ocean shape the features of the Earth. </a:t>
            </a:r>
            <a:endParaRPr lang="pl-PL" b="1" dirty="0" smtClean="0">
              <a:solidFill>
                <a:schemeClr val="accent2"/>
              </a:solidFill>
              <a:latin typeface="Segoe UI" panose="020B0502040204020203" pitchFamily="34" charset="0"/>
              <a:ea typeface="Segoe UI" panose="020B0502040204020203" pitchFamily="34" charset="0"/>
              <a:cs typeface="Segoe UI" panose="020B0502040204020203" pitchFamily="34" charset="0"/>
            </a:endParaRPr>
          </a:p>
          <a:p>
            <a:endParaRPr lang="en-GB" b="1" dirty="0" smtClean="0">
              <a:solidFill>
                <a:schemeClr val="accent2"/>
              </a:solidFill>
              <a:latin typeface="Segoe UI" panose="020B0502040204020203" pitchFamily="34" charset="0"/>
              <a:ea typeface="Segoe UI" panose="020B0502040204020203" pitchFamily="34" charset="0"/>
              <a:cs typeface="Segoe UI" panose="020B0502040204020203" pitchFamily="34" charset="0"/>
            </a:endParaRPr>
          </a:p>
          <a:p>
            <a:r>
              <a:rPr lang="en-GB" dirty="0" smtClean="0">
                <a:latin typeface="Segoe UI" panose="020B0502040204020203" pitchFamily="34" charset="0"/>
                <a:ea typeface="Segoe UI" panose="020B0502040204020203" pitchFamily="34" charset="0"/>
                <a:cs typeface="Segoe UI" panose="020B0502040204020203" pitchFamily="34" charset="0"/>
              </a:rPr>
              <a:t>Many of the earth’s materials (</a:t>
            </a:r>
            <a:r>
              <a:rPr lang="en-GB" dirty="0" err="1" smtClean="0">
                <a:latin typeface="Segoe UI" panose="020B0502040204020203" pitchFamily="34" charset="0"/>
                <a:ea typeface="Segoe UI" panose="020B0502040204020203" pitchFamily="34" charset="0"/>
                <a:cs typeface="Segoe UI" panose="020B0502040204020203" pitchFamily="34" charset="0"/>
              </a:rPr>
              <a:t>eg</a:t>
            </a:r>
            <a:r>
              <a:rPr lang="en-GB" dirty="0" smtClean="0">
                <a:latin typeface="Segoe UI" panose="020B0502040204020203" pitchFamily="34" charset="0"/>
                <a:ea typeface="Segoe UI" panose="020B0502040204020203" pitchFamily="34" charset="0"/>
                <a:cs typeface="Segoe UI" panose="020B0502040204020203" pitchFamily="34" charset="0"/>
              </a:rPr>
              <a:t> rocks) were formed in the ocean.</a:t>
            </a:r>
          </a:p>
          <a:p>
            <a:r>
              <a:rPr lang="en-GB" dirty="0" smtClean="0">
                <a:latin typeface="Segoe UI" panose="020B0502040204020203" pitchFamily="34" charset="0"/>
                <a:ea typeface="Segoe UI" panose="020B0502040204020203" pitchFamily="34" charset="0"/>
                <a:cs typeface="Segoe UI" panose="020B0502040204020203" pitchFamily="34" charset="0"/>
              </a:rPr>
              <a:t>Sea level changes and erosion has changed the physical shape of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2267744" y="1268760"/>
            <a:ext cx="4572000" cy="3970318"/>
          </a:xfrm>
          <a:prstGeom prst="rect">
            <a:avLst/>
          </a:prstGeom>
        </p:spPr>
        <p:txBody>
          <a:bodyPr>
            <a:spAutoFit/>
          </a:bodyPr>
          <a:lstStyle/>
          <a:p>
            <a:r>
              <a:rPr lang="en-GB" b="1" dirty="0" smtClean="0">
                <a:solidFill>
                  <a:schemeClr val="accent2"/>
                </a:solidFill>
                <a:latin typeface="Segoe UI" panose="020B0502040204020203" pitchFamily="34" charset="0"/>
                <a:ea typeface="Segoe UI" panose="020B0502040204020203" pitchFamily="34" charset="0"/>
                <a:cs typeface="Segoe UI" panose="020B0502040204020203" pitchFamily="34" charset="0"/>
              </a:rPr>
              <a:t>3. The ocean is a major influence on weather and climate.</a:t>
            </a:r>
          </a:p>
          <a:p>
            <a:r>
              <a:rPr lang="en-GB" dirty="0" smtClean="0">
                <a:latin typeface="Segoe UI" panose="020B0502040204020203" pitchFamily="34" charset="0"/>
                <a:ea typeface="Segoe UI" panose="020B0502040204020203" pitchFamily="34" charset="0"/>
                <a:cs typeface="Segoe UI" panose="020B0502040204020203" pitchFamily="34" charset="0"/>
              </a:rPr>
              <a:t>The ocean controls the weather because it dominates the Earth’s water, energy and carbon systems.</a:t>
            </a:r>
          </a:p>
          <a:p>
            <a:r>
              <a:rPr lang="en-GB" dirty="0" smtClean="0">
                <a:latin typeface="Segoe UI" panose="020B0502040204020203" pitchFamily="34" charset="0"/>
                <a:ea typeface="Segoe UI" panose="020B0502040204020203" pitchFamily="34" charset="0"/>
                <a:cs typeface="Segoe UI" panose="020B0502040204020203" pitchFamily="34" charset="0"/>
              </a:rPr>
              <a:t>Most rain that falls on land originally evaporated from the tropical ocean.</a:t>
            </a:r>
          </a:p>
          <a:p>
            <a:r>
              <a:rPr lang="en-GB" dirty="0" smtClean="0">
                <a:latin typeface="Segoe UI" panose="020B0502040204020203" pitchFamily="34" charset="0"/>
                <a:ea typeface="Segoe UI" panose="020B0502040204020203" pitchFamily="34" charset="0"/>
                <a:cs typeface="Segoe UI" panose="020B0502040204020203" pitchFamily="34" charset="0"/>
              </a:rPr>
              <a:t>The ocean dominates the Earth’s carbon cycle. It  absorbs roughly half of all carbon dioxide added to the atmosphere.  </a:t>
            </a:r>
          </a:p>
          <a:p>
            <a:r>
              <a:rPr lang="en-GB" dirty="0" smtClean="0">
                <a:latin typeface="Segoe UI" panose="020B0502040204020203" pitchFamily="34" charset="0"/>
                <a:ea typeface="Segoe UI" panose="020B0502040204020203" pitchFamily="34" charset="0"/>
                <a:cs typeface="Segoe UI" panose="020B0502040204020203" pitchFamily="34" charset="0"/>
              </a:rPr>
              <a:t>The ocean has had, and will continue to have, a </a:t>
            </a:r>
            <a:r>
              <a:rPr lang="en-GB" dirty="0" err="1" smtClean="0">
                <a:latin typeface="Segoe UI" panose="020B0502040204020203" pitchFamily="34" charset="0"/>
                <a:ea typeface="Segoe UI" panose="020B0502040204020203" pitchFamily="34" charset="0"/>
                <a:cs typeface="Segoe UI" panose="020B0502040204020203" pitchFamily="34" charset="0"/>
              </a:rPr>
              <a:t>signiﬁcant</a:t>
            </a:r>
            <a:r>
              <a:rPr lang="en-GB" dirty="0" smtClean="0">
                <a:latin typeface="Segoe UI" panose="020B0502040204020203" pitchFamily="34" charset="0"/>
                <a:ea typeface="Segoe UI" panose="020B0502040204020203" pitchFamily="34" charset="0"/>
                <a:cs typeface="Segoe UI" panose="020B0502040204020203" pitchFamily="34" charset="0"/>
              </a:rPr>
              <a:t> influence on climate change by absorbing, storing, and moving heat, carbon and water.</a:t>
            </a:r>
            <a:endParaRPr lang="en-GB" dirty="0">
              <a:latin typeface="Segoe UI" panose="020B0502040204020203" pitchFamily="34" charset="0"/>
              <a:ea typeface="Segoe UI" panose="020B0502040204020203" pitchFamily="34" charset="0"/>
              <a:cs typeface="Segoe UI" panose="020B0502040204020203"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windows2universe.org/teacher_resources/images/ol_ep3_smal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476672"/>
            <a:ext cx="5222064" cy="4824536"/>
          </a:xfrm>
          <a:prstGeom prst="rect">
            <a:avLst/>
          </a:prstGeom>
          <a:noFill/>
          <a:extLst>
            <a:ext uri="{909E8E84-426E-40DD-AFC4-6F175D3DCCD1}">
              <a14:hiddenFill xmlns:a14="http://schemas.microsoft.com/office/drawing/2010/main">
                <a:solidFill>
                  <a:srgbClr val="FFFFFF"/>
                </a:solidFill>
              </a14:hiddenFill>
            </a:ext>
          </a:extLst>
        </p:spPr>
      </p:pic>
      <p:sp>
        <p:nvSpPr>
          <p:cNvPr id="3" name="Prostokąt 2"/>
          <p:cNvSpPr/>
          <p:nvPr/>
        </p:nvSpPr>
        <p:spPr>
          <a:xfrm>
            <a:off x="5857884" y="1214422"/>
            <a:ext cx="2928958" cy="1477328"/>
          </a:xfrm>
          <a:prstGeom prst="rect">
            <a:avLst/>
          </a:prstGeom>
        </p:spPr>
        <p:txBody>
          <a:bodyPr wrap="square">
            <a:spAutoFit/>
          </a:bodyPr>
          <a:lstStyle/>
          <a:p>
            <a:r>
              <a:rPr lang="en-GB" dirty="0" smtClean="0">
                <a:latin typeface="Segoe UI" panose="020B0502040204020203" pitchFamily="34" charset="0"/>
                <a:ea typeface="Segoe UI" panose="020B0502040204020203" pitchFamily="34" charset="0"/>
                <a:cs typeface="Segoe UI" panose="020B0502040204020203" pitchFamily="34" charset="0"/>
              </a:rPr>
              <a:t>A rotating column of air</a:t>
            </a:r>
          </a:p>
          <a:p>
            <a:r>
              <a:rPr lang="en-GB" dirty="0" smtClean="0">
                <a:latin typeface="Segoe UI" panose="020B0502040204020203" pitchFamily="34" charset="0"/>
                <a:ea typeface="Segoe UI" panose="020B0502040204020203" pitchFamily="34" charset="0"/>
                <a:cs typeface="Segoe UI" panose="020B0502040204020203" pitchFamily="34" charset="0"/>
              </a:rPr>
              <a:t>(similar to a tornado) creates this water spout in the Gulf of Mexico near an offshore oil rig.</a:t>
            </a:r>
            <a:endParaRPr lang="en-GB" dirty="0">
              <a:latin typeface="Segoe UI" panose="020B0502040204020203" pitchFamily="34" charset="0"/>
              <a:ea typeface="Segoe UI" panose="020B0502040204020203" pitchFamily="34" charset="0"/>
              <a:cs typeface="Segoe UI" panose="020B0502040204020203" pitchFamily="34" charset="0"/>
            </a:endParaRPr>
          </a:p>
        </p:txBody>
      </p:sp>
    </p:spTree>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TotalTime>
  <Words>634</Words>
  <Application>Microsoft Office PowerPoint</Application>
  <PresentationFormat>Pokaz na ekranie (4:3)</PresentationFormat>
  <Paragraphs>48</Paragraphs>
  <Slides>17</Slides>
  <Notes>0</Notes>
  <HiddenSlides>0</HiddenSlides>
  <MMClips>0</MMClips>
  <ScaleCrop>false</ScaleCrop>
  <HeadingPairs>
    <vt:vector size="4" baseType="variant">
      <vt:variant>
        <vt:lpstr>Motyw</vt:lpstr>
      </vt:variant>
      <vt:variant>
        <vt:i4>1</vt:i4>
      </vt:variant>
      <vt:variant>
        <vt:lpstr>Tytuły slajdów</vt:lpstr>
      </vt:variant>
      <vt:variant>
        <vt:i4>17</vt:i4>
      </vt:variant>
    </vt:vector>
  </HeadingPairs>
  <TitlesOfParts>
    <vt:vector size="18" baseType="lpstr">
      <vt:lpstr>Motyw pakietu Office</vt:lpstr>
      <vt:lpstr>Oceans</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Slajd 1</dc:title>
  <dc:creator>Beata</dc:creator>
  <cp:lastModifiedBy>oskar jaskiewicz</cp:lastModifiedBy>
  <cp:revision>5</cp:revision>
  <dcterms:created xsi:type="dcterms:W3CDTF">2014-06-10T14:40:47Z</dcterms:created>
  <dcterms:modified xsi:type="dcterms:W3CDTF">2014-07-30T13:19:23Z</dcterms:modified>
</cp:coreProperties>
</file>